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100" d="100"/>
          <a:sy n="100" d="100"/>
        </p:scale>
        <p:origin x="-1236" y="-1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fr-FR"/>
              <a:t>Modifiez le style du titre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CCF92200-6E39-426E-9F5B-5E5CEBC1636F}" type="datetimeFigureOut">
              <a:rPr lang="fr-BE" smtClean="0"/>
              <a:t>29-11-24</a:t>
            </a:fld>
            <a:endParaRPr lang="fr-BE"/>
          </a:p>
        </p:txBody>
      </p:sp>
      <p:sp>
        <p:nvSpPr>
          <p:cNvPr id="5" name="Footer Placeholder 4"/>
          <p:cNvSpPr>
            <a:spLocks noGrp="1"/>
          </p:cNvSpPr>
          <p:nvPr>
            <p:ph type="ftr" sz="quarter" idx="11"/>
          </p:nvPr>
        </p:nvSpPr>
        <p:spPr>
          <a:xfrm>
            <a:off x="2416500" y="329307"/>
            <a:ext cx="4973915" cy="309201"/>
          </a:xfrm>
        </p:spPr>
        <p:txBody>
          <a:bodyPr/>
          <a:lstStyle/>
          <a:p>
            <a:endParaRPr lang="fr-BE"/>
          </a:p>
        </p:txBody>
      </p:sp>
      <p:sp>
        <p:nvSpPr>
          <p:cNvPr id="6" name="Slide Number Placeholder 5"/>
          <p:cNvSpPr>
            <a:spLocks noGrp="1"/>
          </p:cNvSpPr>
          <p:nvPr>
            <p:ph type="sldNum" sz="quarter" idx="12"/>
          </p:nvPr>
        </p:nvSpPr>
        <p:spPr>
          <a:xfrm>
            <a:off x="1437664" y="798973"/>
            <a:ext cx="811019" cy="503578"/>
          </a:xfrm>
        </p:spPr>
        <p:txBody>
          <a:bodyPr/>
          <a:lstStyle/>
          <a:p>
            <a:fld id="{87AB03D9-FF2A-4077-96F7-A1B95670E403}" type="slidenum">
              <a:rPr lang="fr-BE" smtClean="0"/>
              <a:t>‹N°›</a:t>
            </a:fld>
            <a:endParaRPr lang="fr-BE"/>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0198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CF92200-6E39-426E-9F5B-5E5CEBC1636F}" type="datetimeFigureOut">
              <a:rPr lang="fr-BE" smtClean="0"/>
              <a:t>29-11-24</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87AB03D9-FF2A-4077-96F7-A1B95670E403}" type="slidenum">
              <a:rPr lang="fr-BE" smtClean="0"/>
              <a:t>‹N°›</a:t>
            </a:fld>
            <a:endParaRPr lang="fr-BE"/>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53672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CF92200-6E39-426E-9F5B-5E5CEBC1636F}" type="datetimeFigureOut">
              <a:rPr lang="fr-BE" smtClean="0"/>
              <a:t>29-11-24</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87AB03D9-FF2A-4077-96F7-A1B95670E403}" type="slidenum">
              <a:rPr lang="fr-BE" smtClean="0"/>
              <a:t>‹N°›</a:t>
            </a:fld>
            <a:endParaRPr lang="fr-BE"/>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4626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CF92200-6E39-426E-9F5B-5E5CEBC1636F}" type="datetimeFigureOut">
              <a:rPr lang="fr-BE" smtClean="0"/>
              <a:t>29-11-24</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87AB03D9-FF2A-4077-96F7-A1B95670E403}" type="slidenum">
              <a:rPr lang="fr-BE" smtClean="0"/>
              <a:t>‹N°›</a:t>
            </a:fld>
            <a:endParaRPr lang="fr-BE"/>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0589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fr-FR"/>
              <a:t>Modifiez le style du titre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CCF92200-6E39-426E-9F5B-5E5CEBC1636F}" type="datetimeFigureOut">
              <a:rPr lang="fr-BE" smtClean="0"/>
              <a:t>29-11-24</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87AB03D9-FF2A-4077-96F7-A1B95670E403}" type="slidenum">
              <a:rPr lang="fr-BE" smtClean="0"/>
              <a:t>‹N°›</a:t>
            </a:fld>
            <a:endParaRPr lang="fr-BE"/>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0347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fr-FR"/>
              <a:t>Modifiez le style du titre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CF92200-6E39-426E-9F5B-5E5CEBC1636F}" type="datetimeFigureOut">
              <a:rPr lang="fr-BE" smtClean="0"/>
              <a:t>29-11-24</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87AB03D9-FF2A-4077-96F7-A1B95670E403}" type="slidenum">
              <a:rPr lang="fr-BE" smtClean="0"/>
              <a:t>‹N°›</a:t>
            </a:fld>
            <a:endParaRPr lang="fr-BE"/>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442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fr-FR"/>
              <a:t>Modifiez le style du titre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447191" y="2824269"/>
            <a:ext cx="4645152" cy="264445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412362" y="2821491"/>
            <a:ext cx="4645152" cy="263737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CF92200-6E39-426E-9F5B-5E5CEBC1636F}" type="datetimeFigureOut">
              <a:rPr lang="fr-BE" smtClean="0"/>
              <a:t>29-11-24</a:t>
            </a:fld>
            <a:endParaRPr lang="fr-BE"/>
          </a:p>
        </p:txBody>
      </p:sp>
      <p:sp>
        <p:nvSpPr>
          <p:cNvPr id="8" name="Footer Placeholder 7"/>
          <p:cNvSpPr>
            <a:spLocks noGrp="1"/>
          </p:cNvSpPr>
          <p:nvPr>
            <p:ph type="ftr" sz="quarter" idx="11"/>
          </p:nvPr>
        </p:nvSpPr>
        <p:spPr/>
        <p:txBody>
          <a:bodyPr/>
          <a:lstStyle/>
          <a:p>
            <a:endParaRPr lang="fr-BE"/>
          </a:p>
        </p:txBody>
      </p:sp>
      <p:sp>
        <p:nvSpPr>
          <p:cNvPr id="9" name="Slide Number Placeholder 8"/>
          <p:cNvSpPr>
            <a:spLocks noGrp="1"/>
          </p:cNvSpPr>
          <p:nvPr>
            <p:ph type="sldNum" sz="quarter" idx="12"/>
          </p:nvPr>
        </p:nvSpPr>
        <p:spPr/>
        <p:txBody>
          <a:bodyPr/>
          <a:lstStyle/>
          <a:p>
            <a:fld id="{87AB03D9-FF2A-4077-96F7-A1B95670E403}" type="slidenum">
              <a:rPr lang="fr-BE" smtClean="0"/>
              <a:t>‹N°›</a:t>
            </a:fld>
            <a:endParaRPr lang="fr-BE"/>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76518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CF92200-6E39-426E-9F5B-5E5CEBC1636F}" type="datetimeFigureOut">
              <a:rPr lang="fr-BE" smtClean="0"/>
              <a:t>29-11-24</a:t>
            </a:fld>
            <a:endParaRPr lang="fr-BE"/>
          </a:p>
        </p:txBody>
      </p:sp>
      <p:sp>
        <p:nvSpPr>
          <p:cNvPr id="4" name="Footer Placeholder 3"/>
          <p:cNvSpPr>
            <a:spLocks noGrp="1"/>
          </p:cNvSpPr>
          <p:nvPr>
            <p:ph type="ftr" sz="quarter" idx="11"/>
          </p:nvPr>
        </p:nvSpPr>
        <p:spPr/>
        <p:txBody>
          <a:bodyPr/>
          <a:lstStyle/>
          <a:p>
            <a:endParaRPr lang="fr-BE"/>
          </a:p>
        </p:txBody>
      </p:sp>
      <p:sp>
        <p:nvSpPr>
          <p:cNvPr id="5" name="Slide Number Placeholder 4"/>
          <p:cNvSpPr>
            <a:spLocks noGrp="1"/>
          </p:cNvSpPr>
          <p:nvPr>
            <p:ph type="sldNum" sz="quarter" idx="12"/>
          </p:nvPr>
        </p:nvSpPr>
        <p:spPr/>
        <p:txBody>
          <a:bodyPr/>
          <a:lstStyle/>
          <a:p>
            <a:fld id="{87AB03D9-FF2A-4077-96F7-A1B95670E403}" type="slidenum">
              <a:rPr lang="fr-BE" smtClean="0"/>
              <a:t>‹N°›</a:t>
            </a:fld>
            <a:endParaRPr lang="fr-BE"/>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53904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F92200-6E39-426E-9F5B-5E5CEBC1636F}" type="datetimeFigureOut">
              <a:rPr lang="fr-BE" smtClean="0"/>
              <a:t>29-11-24</a:t>
            </a:fld>
            <a:endParaRPr lang="fr-BE"/>
          </a:p>
        </p:txBody>
      </p:sp>
      <p:sp>
        <p:nvSpPr>
          <p:cNvPr id="3" name="Footer Placeholder 2"/>
          <p:cNvSpPr>
            <a:spLocks noGrp="1"/>
          </p:cNvSpPr>
          <p:nvPr>
            <p:ph type="ftr" sz="quarter" idx="11"/>
          </p:nvPr>
        </p:nvSpPr>
        <p:spPr/>
        <p:txBody>
          <a:bodyPr/>
          <a:lstStyle/>
          <a:p>
            <a:endParaRPr lang="fr-BE"/>
          </a:p>
        </p:txBody>
      </p:sp>
      <p:sp>
        <p:nvSpPr>
          <p:cNvPr id="4" name="Slide Number Placeholder 3"/>
          <p:cNvSpPr>
            <a:spLocks noGrp="1"/>
          </p:cNvSpPr>
          <p:nvPr>
            <p:ph type="sldNum" sz="quarter" idx="12"/>
          </p:nvPr>
        </p:nvSpPr>
        <p:spPr/>
        <p:txBody>
          <a:bodyPr/>
          <a:lstStyle/>
          <a:p>
            <a:fld id="{87AB03D9-FF2A-4077-96F7-A1B95670E403}" type="slidenum">
              <a:rPr lang="fr-BE" smtClean="0"/>
              <a:t>‹N°›</a:t>
            </a:fld>
            <a:endParaRPr lang="fr-BE"/>
          </a:p>
        </p:txBody>
      </p:sp>
    </p:spTree>
    <p:extLst>
      <p:ext uri="{BB962C8B-B14F-4D97-AF65-F5344CB8AC3E}">
        <p14:creationId xmlns:p14="http://schemas.microsoft.com/office/powerpoint/2010/main" val="632589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fr-FR"/>
              <a:t>Modifiez le style du titre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CCF92200-6E39-426E-9F5B-5E5CEBC1636F}" type="datetimeFigureOut">
              <a:rPr lang="fr-BE" smtClean="0"/>
              <a:t>29-11-24</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87AB03D9-FF2A-4077-96F7-A1B95670E403}" type="slidenum">
              <a:rPr lang="fr-BE" smtClean="0"/>
              <a:t>‹N°›</a:t>
            </a:fld>
            <a:endParaRPr lang="fr-BE"/>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4851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CF92200-6E39-426E-9F5B-5E5CEBC1636F}" type="datetimeFigureOut">
              <a:rPr lang="fr-BE" smtClean="0"/>
              <a:t>29-11-24</a:t>
            </a:fld>
            <a:endParaRPr lang="fr-BE"/>
          </a:p>
        </p:txBody>
      </p:sp>
      <p:sp>
        <p:nvSpPr>
          <p:cNvPr id="6" name="Footer Placeholder 5"/>
          <p:cNvSpPr>
            <a:spLocks noGrp="1"/>
          </p:cNvSpPr>
          <p:nvPr>
            <p:ph type="ftr" sz="quarter" idx="11"/>
          </p:nvPr>
        </p:nvSpPr>
        <p:spPr>
          <a:xfrm>
            <a:off x="1447382" y="318640"/>
            <a:ext cx="5541004" cy="320931"/>
          </a:xfrm>
        </p:spPr>
        <p:txBody>
          <a:bodyPr/>
          <a:lstStyle/>
          <a:p>
            <a:endParaRPr lang="fr-BE"/>
          </a:p>
        </p:txBody>
      </p:sp>
      <p:sp>
        <p:nvSpPr>
          <p:cNvPr id="7" name="Slide Number Placeholder 6"/>
          <p:cNvSpPr>
            <a:spLocks noGrp="1"/>
          </p:cNvSpPr>
          <p:nvPr>
            <p:ph type="sldNum" sz="quarter" idx="12"/>
          </p:nvPr>
        </p:nvSpPr>
        <p:spPr/>
        <p:txBody>
          <a:bodyPr/>
          <a:lstStyle/>
          <a:p>
            <a:fld id="{87AB03D9-FF2A-4077-96F7-A1B95670E403}" type="slidenum">
              <a:rPr lang="fr-BE" smtClean="0"/>
              <a:t>‹N°›</a:t>
            </a:fld>
            <a:endParaRPr lang="fr-BE"/>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06015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CF92200-6E39-426E-9F5B-5E5CEBC1636F}" type="datetimeFigureOut">
              <a:rPr lang="fr-BE" smtClean="0"/>
              <a:t>29-11-24</a:t>
            </a:fld>
            <a:endParaRPr lang="fr-BE"/>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fr-BE"/>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7AB03D9-FF2A-4077-96F7-A1B95670E403}" type="slidenum">
              <a:rPr lang="fr-BE" smtClean="0"/>
              <a:t>‹N°›</a:t>
            </a:fld>
            <a:endParaRPr lang="fr-BE"/>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0126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03C258-CD62-9DA9-D206-537F974C408E}"/>
              </a:ext>
            </a:extLst>
          </p:cNvPr>
          <p:cNvSpPr>
            <a:spLocks noGrp="1"/>
          </p:cNvSpPr>
          <p:nvPr>
            <p:ph type="ctrTitle"/>
          </p:nvPr>
        </p:nvSpPr>
        <p:spPr>
          <a:xfrm>
            <a:off x="2417780" y="217714"/>
            <a:ext cx="8637072" cy="3313490"/>
          </a:xfrm>
        </p:spPr>
        <p:txBody>
          <a:bodyPr/>
          <a:lstStyle/>
          <a:p>
            <a:r>
              <a:rPr lang="fr-BE" dirty="0"/>
              <a:t>PATRON DE CONCEPTION</a:t>
            </a:r>
          </a:p>
        </p:txBody>
      </p:sp>
    </p:spTree>
    <p:extLst>
      <p:ext uri="{BB962C8B-B14F-4D97-AF65-F5344CB8AC3E}">
        <p14:creationId xmlns:p14="http://schemas.microsoft.com/office/powerpoint/2010/main" val="2678518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D6011F-C60B-6281-22B7-3306C61CC788}"/>
              </a:ext>
            </a:extLst>
          </p:cNvPr>
          <p:cNvSpPr>
            <a:spLocks noGrp="1"/>
          </p:cNvSpPr>
          <p:nvPr>
            <p:ph type="title"/>
          </p:nvPr>
        </p:nvSpPr>
        <p:spPr/>
        <p:txBody>
          <a:bodyPr/>
          <a:lstStyle/>
          <a:p>
            <a:r>
              <a:rPr lang="fr-BE" dirty="0" err="1"/>
              <a:t>Presentation</a:t>
            </a:r>
            <a:r>
              <a:rPr lang="fr-BE" dirty="0"/>
              <a:t> du patron </a:t>
            </a:r>
            <a:r>
              <a:rPr lang="fr-BE" dirty="0" err="1"/>
              <a:t>builder</a:t>
            </a:r>
            <a:endParaRPr lang="fr-BE" dirty="0"/>
          </a:p>
        </p:txBody>
      </p:sp>
      <p:pic>
        <p:nvPicPr>
          <p:cNvPr id="5" name="Espace réservé du contenu 4" descr="Une image contenant texte, capture d’écran, affichage, logiciel&#10;&#10;Description générée automatiquement">
            <a:extLst>
              <a:ext uri="{FF2B5EF4-FFF2-40B4-BE49-F238E27FC236}">
                <a16:creationId xmlns:a16="http://schemas.microsoft.com/office/drawing/2014/main" id="{FB5140B2-9B3F-04E0-8DB2-5C860CF039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436" y="2016125"/>
            <a:ext cx="7565457" cy="3903412"/>
          </a:xfrm>
        </p:spPr>
      </p:pic>
    </p:spTree>
    <p:extLst>
      <p:ext uri="{BB962C8B-B14F-4D97-AF65-F5344CB8AC3E}">
        <p14:creationId xmlns:p14="http://schemas.microsoft.com/office/powerpoint/2010/main" val="1761723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09E836-E4FB-8E27-F3B1-3C59B7089463}"/>
              </a:ext>
            </a:extLst>
          </p:cNvPr>
          <p:cNvSpPr>
            <a:spLocks noGrp="1"/>
          </p:cNvSpPr>
          <p:nvPr>
            <p:ph type="title"/>
          </p:nvPr>
        </p:nvSpPr>
        <p:spPr/>
        <p:txBody>
          <a:bodyPr/>
          <a:lstStyle/>
          <a:p>
            <a:r>
              <a:rPr lang="fr-BE" dirty="0"/>
              <a:t>Patron </a:t>
            </a:r>
            <a:r>
              <a:rPr lang="fr-BE" dirty="0" err="1"/>
              <a:t>builder</a:t>
            </a:r>
            <a:r>
              <a:rPr lang="fr-BE" dirty="0"/>
              <a:t> d’une cuisson</a:t>
            </a:r>
          </a:p>
        </p:txBody>
      </p:sp>
      <p:pic>
        <p:nvPicPr>
          <p:cNvPr id="5" name="Espace réservé du contenu 4" descr="Une image contenant texte, capture d’écran, diagramme, affichage&#10;&#10;Description générée automatiquement">
            <a:extLst>
              <a:ext uri="{FF2B5EF4-FFF2-40B4-BE49-F238E27FC236}">
                <a16:creationId xmlns:a16="http://schemas.microsoft.com/office/drawing/2014/main" id="{898CB0DE-3859-ED9F-0306-AE5D3B3D7B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7933" y="2016124"/>
            <a:ext cx="8258475" cy="3576153"/>
          </a:xfrm>
        </p:spPr>
      </p:pic>
    </p:spTree>
    <p:extLst>
      <p:ext uri="{BB962C8B-B14F-4D97-AF65-F5344CB8AC3E}">
        <p14:creationId xmlns:p14="http://schemas.microsoft.com/office/powerpoint/2010/main" val="3183352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4E9B29-1A20-FEEB-A98E-AD8A0B614B28}"/>
              </a:ext>
            </a:extLst>
          </p:cNvPr>
          <p:cNvSpPr>
            <a:spLocks noGrp="1"/>
          </p:cNvSpPr>
          <p:nvPr>
            <p:ph type="title"/>
          </p:nvPr>
        </p:nvSpPr>
        <p:spPr/>
        <p:txBody>
          <a:bodyPr/>
          <a:lstStyle/>
          <a:p>
            <a:r>
              <a:rPr lang="fr-BE" dirty="0"/>
              <a:t>Patron composite</a:t>
            </a:r>
          </a:p>
        </p:txBody>
      </p:sp>
      <p:sp>
        <p:nvSpPr>
          <p:cNvPr id="3" name="Espace réservé du contenu 2">
            <a:extLst>
              <a:ext uri="{FF2B5EF4-FFF2-40B4-BE49-F238E27FC236}">
                <a16:creationId xmlns:a16="http://schemas.microsoft.com/office/drawing/2014/main" id="{5E32FB0B-06E5-A347-0842-B4D0B62B3986}"/>
              </a:ext>
            </a:extLst>
          </p:cNvPr>
          <p:cNvSpPr>
            <a:spLocks noGrp="1"/>
          </p:cNvSpPr>
          <p:nvPr>
            <p:ph idx="1"/>
          </p:nvPr>
        </p:nvSpPr>
        <p:spPr/>
        <p:txBody>
          <a:bodyPr/>
          <a:lstStyle/>
          <a:p>
            <a:r>
              <a:rPr lang="fr-BE" dirty="0"/>
              <a:t>Le </a:t>
            </a:r>
            <a:r>
              <a:rPr lang="fr-BE" b="1" dirty="0"/>
              <a:t>patron de conception Composite</a:t>
            </a:r>
            <a:r>
              <a:rPr lang="fr-BE" dirty="0"/>
              <a:t> (ou </a:t>
            </a:r>
            <a:r>
              <a:rPr lang="fr-BE" b="1" dirty="0"/>
              <a:t>Composite Design Pattern</a:t>
            </a:r>
            <a:r>
              <a:rPr lang="fr-BE" dirty="0"/>
              <a:t>) est un patron structurel qui permet de traiter de manière uniforme des objets simples et composés d'objets dans une structure arborescente. Ce patron est utilisé lorsque des objets doivent être organisés en une hiérarchie pour représenter des "parties" et des "composés" (ou des "feuilles" et des "nœuds").</a:t>
            </a:r>
          </a:p>
        </p:txBody>
      </p:sp>
    </p:spTree>
    <p:extLst>
      <p:ext uri="{BB962C8B-B14F-4D97-AF65-F5344CB8AC3E}">
        <p14:creationId xmlns:p14="http://schemas.microsoft.com/office/powerpoint/2010/main" val="4275980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55A14C-57E1-2796-3441-D88F860A8968}"/>
              </a:ext>
            </a:extLst>
          </p:cNvPr>
          <p:cNvSpPr>
            <a:spLocks noGrp="1"/>
          </p:cNvSpPr>
          <p:nvPr>
            <p:ph type="title"/>
          </p:nvPr>
        </p:nvSpPr>
        <p:spPr/>
        <p:txBody>
          <a:bodyPr/>
          <a:lstStyle/>
          <a:p>
            <a:r>
              <a:rPr lang="fr-BE" dirty="0"/>
              <a:t>Patron composite structure </a:t>
            </a:r>
            <a:r>
              <a:rPr lang="fr-BE" dirty="0" err="1"/>
              <a:t>generique</a:t>
            </a:r>
            <a:endParaRPr lang="fr-BE" dirty="0"/>
          </a:p>
        </p:txBody>
      </p:sp>
      <p:pic>
        <p:nvPicPr>
          <p:cNvPr id="5" name="Espace réservé du contenu 4" descr="Une image contenant texte, capture d’écran, affichage, logiciel&#10;&#10;Description générée automatiquement">
            <a:extLst>
              <a:ext uri="{FF2B5EF4-FFF2-40B4-BE49-F238E27FC236}">
                <a16:creationId xmlns:a16="http://schemas.microsoft.com/office/drawing/2014/main" id="{C0D71768-A057-A14E-8529-075FF9D77B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6573" y="2016125"/>
            <a:ext cx="7661709" cy="3691656"/>
          </a:xfrm>
        </p:spPr>
      </p:pic>
    </p:spTree>
    <p:extLst>
      <p:ext uri="{BB962C8B-B14F-4D97-AF65-F5344CB8AC3E}">
        <p14:creationId xmlns:p14="http://schemas.microsoft.com/office/powerpoint/2010/main" val="2450700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8FB137-AD89-27B1-83A6-5E37464C243B}"/>
              </a:ext>
            </a:extLst>
          </p:cNvPr>
          <p:cNvSpPr>
            <a:spLocks noGrp="1"/>
          </p:cNvSpPr>
          <p:nvPr>
            <p:ph type="title"/>
          </p:nvPr>
        </p:nvSpPr>
        <p:spPr/>
        <p:txBody>
          <a:bodyPr/>
          <a:lstStyle/>
          <a:p>
            <a:r>
              <a:rPr lang="fr-BE" dirty="0"/>
              <a:t>Patron composite exercice</a:t>
            </a:r>
          </a:p>
        </p:txBody>
      </p:sp>
      <p:sp>
        <p:nvSpPr>
          <p:cNvPr id="3" name="Espace réservé du contenu 2">
            <a:extLst>
              <a:ext uri="{FF2B5EF4-FFF2-40B4-BE49-F238E27FC236}">
                <a16:creationId xmlns:a16="http://schemas.microsoft.com/office/drawing/2014/main" id="{451D66AB-E6FE-F5D2-208C-F587BEFF316B}"/>
              </a:ext>
            </a:extLst>
          </p:cNvPr>
          <p:cNvSpPr>
            <a:spLocks noGrp="1"/>
          </p:cNvSpPr>
          <p:nvPr>
            <p:ph idx="1"/>
          </p:nvPr>
        </p:nvSpPr>
        <p:spPr/>
        <p:txBody>
          <a:bodyPr>
            <a:normAutofit fontScale="85000" lnSpcReduction="20000"/>
          </a:bodyPr>
          <a:lstStyle/>
          <a:p>
            <a:pPr marL="0" indent="0">
              <a:buNone/>
            </a:pPr>
            <a:r>
              <a:rPr lang="fr-BE" dirty="0"/>
              <a:t>On considère un système de gestion de fichiers. Ce système gère des dossiers(répertoires) et chaque répertoire peut contenir des sous répertoires (pouvant eux aussi contenir des sous répertoires) et des fichiers. Le système ne connait que 2 types de fichiers : les fichiers TXT et les fichiers PDF. Chaque élément du système de fichier est caractérisé par : </a:t>
            </a:r>
          </a:p>
          <a:p>
            <a:r>
              <a:rPr lang="fr-BE" dirty="0"/>
              <a:t>- Deux attributs : nom et type (txt, </a:t>
            </a:r>
            <a:r>
              <a:rPr lang="fr-BE" dirty="0" err="1"/>
              <a:t>pdf</a:t>
            </a:r>
            <a:r>
              <a:rPr lang="fr-BE" dirty="0"/>
              <a:t>, ou dossier) </a:t>
            </a:r>
          </a:p>
          <a:p>
            <a:r>
              <a:rPr lang="fr-BE" dirty="0"/>
              <a:t>- Des méthodes :</a:t>
            </a:r>
          </a:p>
          <a:p>
            <a:r>
              <a:rPr lang="fr-BE" dirty="0"/>
              <a:t> </a:t>
            </a:r>
            <a:r>
              <a:rPr lang="fr-BE" dirty="0" err="1"/>
              <a:t>decrire</a:t>
            </a:r>
            <a:r>
              <a:rPr lang="fr-BE" dirty="0"/>
              <a:t> : affiche le nom et le type de l’élément. Un dossier affiche en plus, la description de tous les éléments qu’il contient.</a:t>
            </a:r>
          </a:p>
          <a:p>
            <a:r>
              <a:rPr lang="fr-BE" dirty="0"/>
              <a:t> ajouter un élément à un autre</a:t>
            </a:r>
          </a:p>
          <a:p>
            <a:r>
              <a:rPr lang="fr-BE" dirty="0"/>
              <a:t> supprimer un élément d’un </a:t>
            </a:r>
            <a:r>
              <a:rPr lang="fr-BE" dirty="0" err="1"/>
              <a:t>autreobtenir</a:t>
            </a:r>
            <a:r>
              <a:rPr lang="fr-BE" dirty="0"/>
              <a:t> le </a:t>
            </a:r>
            <a:r>
              <a:rPr lang="fr-BE" dirty="0" err="1"/>
              <a:t>ieme</a:t>
            </a:r>
            <a:r>
              <a:rPr lang="fr-BE" dirty="0"/>
              <a:t> élément d’un autre</a:t>
            </a:r>
          </a:p>
        </p:txBody>
      </p:sp>
    </p:spTree>
    <p:extLst>
      <p:ext uri="{BB962C8B-B14F-4D97-AF65-F5344CB8AC3E}">
        <p14:creationId xmlns:p14="http://schemas.microsoft.com/office/powerpoint/2010/main" val="3646851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EDB69C-0EBC-C870-6878-808CE776DE64}"/>
              </a:ext>
            </a:extLst>
          </p:cNvPr>
          <p:cNvSpPr>
            <a:spLocks noGrp="1"/>
          </p:cNvSpPr>
          <p:nvPr>
            <p:ph type="title"/>
          </p:nvPr>
        </p:nvSpPr>
        <p:spPr/>
        <p:txBody>
          <a:bodyPr/>
          <a:lstStyle/>
          <a:p>
            <a:r>
              <a:rPr lang="fr-BE" dirty="0"/>
              <a:t>Structure composite de l’exercice</a:t>
            </a:r>
          </a:p>
        </p:txBody>
      </p:sp>
      <p:pic>
        <p:nvPicPr>
          <p:cNvPr id="5" name="Espace réservé du contenu 4" descr="Une image contenant texte, capture d’écran, affichage, logiciel&#10;&#10;Description générée automatiquement">
            <a:extLst>
              <a:ext uri="{FF2B5EF4-FFF2-40B4-BE49-F238E27FC236}">
                <a16:creationId xmlns:a16="http://schemas.microsoft.com/office/drawing/2014/main" id="{257605F6-D852-5E49-6CF1-F4DDDEEBFC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5941" y="2016125"/>
            <a:ext cx="7873465" cy="3768658"/>
          </a:xfrm>
        </p:spPr>
      </p:pic>
    </p:spTree>
    <p:extLst>
      <p:ext uri="{BB962C8B-B14F-4D97-AF65-F5344CB8AC3E}">
        <p14:creationId xmlns:p14="http://schemas.microsoft.com/office/powerpoint/2010/main" val="2381565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C563DD-6823-60A8-21A7-E186A55D6290}"/>
              </a:ext>
            </a:extLst>
          </p:cNvPr>
          <p:cNvSpPr>
            <a:spLocks noGrp="1"/>
          </p:cNvSpPr>
          <p:nvPr>
            <p:ph type="title"/>
          </p:nvPr>
        </p:nvSpPr>
        <p:spPr/>
        <p:txBody>
          <a:bodyPr/>
          <a:lstStyle/>
          <a:p>
            <a:r>
              <a:rPr lang="fr-BE" dirty="0"/>
              <a:t>Exercice question</a:t>
            </a:r>
          </a:p>
        </p:txBody>
      </p:sp>
      <p:sp>
        <p:nvSpPr>
          <p:cNvPr id="3" name="Espace réservé du contenu 2">
            <a:extLst>
              <a:ext uri="{FF2B5EF4-FFF2-40B4-BE49-F238E27FC236}">
                <a16:creationId xmlns:a16="http://schemas.microsoft.com/office/drawing/2014/main" id="{1BCF52AA-E7CE-ADD7-8BF0-241275AB0757}"/>
              </a:ext>
            </a:extLst>
          </p:cNvPr>
          <p:cNvSpPr>
            <a:spLocks noGrp="1"/>
          </p:cNvSpPr>
          <p:nvPr>
            <p:ph idx="1"/>
          </p:nvPr>
        </p:nvSpPr>
        <p:spPr/>
        <p:txBody>
          <a:bodyPr/>
          <a:lstStyle/>
          <a:p>
            <a:pPr marL="457200" indent="-457200">
              <a:buAutoNum type="arabicPeriod"/>
            </a:pPr>
            <a:r>
              <a:rPr lang="fr-BE" dirty="0"/>
              <a:t>Quel est le patron de conception adapté pour ce problème ? Justifier </a:t>
            </a:r>
          </a:p>
          <a:p>
            <a:pPr marL="457200" indent="-457200">
              <a:buAutoNum type="arabicPeriod"/>
            </a:pPr>
            <a:r>
              <a:rPr lang="fr-BE" dirty="0"/>
              <a:t>2. Donner sa structure générique et décrire les participants </a:t>
            </a:r>
          </a:p>
          <a:p>
            <a:pPr marL="457200" indent="-457200">
              <a:buAutoNum type="arabicPeriod"/>
            </a:pPr>
            <a:r>
              <a:rPr lang="fr-BE" dirty="0"/>
              <a:t>3. Proposer une modélisation du problème à l’aide de ce patron </a:t>
            </a:r>
          </a:p>
          <a:p>
            <a:pPr marL="457200" indent="-457200">
              <a:buAutoNum type="arabicPeriod"/>
            </a:pPr>
            <a:r>
              <a:rPr lang="fr-BE" dirty="0"/>
              <a:t>4. Donner le code Java de votre conception.</a:t>
            </a:r>
          </a:p>
        </p:txBody>
      </p:sp>
    </p:spTree>
    <p:extLst>
      <p:ext uri="{BB962C8B-B14F-4D97-AF65-F5344CB8AC3E}">
        <p14:creationId xmlns:p14="http://schemas.microsoft.com/office/powerpoint/2010/main" val="1043264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A5ABAB-1979-88F2-4C60-B7298A9BC702}"/>
              </a:ext>
            </a:extLst>
          </p:cNvPr>
          <p:cNvSpPr>
            <a:spLocks noGrp="1"/>
          </p:cNvSpPr>
          <p:nvPr>
            <p:ph type="title"/>
          </p:nvPr>
        </p:nvSpPr>
        <p:spPr/>
        <p:txBody>
          <a:bodyPr/>
          <a:lstStyle/>
          <a:p>
            <a:r>
              <a:rPr lang="fr-BE" dirty="0"/>
              <a:t>Réponse a l’exercice</a:t>
            </a:r>
          </a:p>
        </p:txBody>
      </p:sp>
      <p:sp>
        <p:nvSpPr>
          <p:cNvPr id="3" name="Espace réservé du contenu 2">
            <a:extLst>
              <a:ext uri="{FF2B5EF4-FFF2-40B4-BE49-F238E27FC236}">
                <a16:creationId xmlns:a16="http://schemas.microsoft.com/office/drawing/2014/main" id="{4A8E0DF4-CBF2-D8F2-DAAA-9FFE8EE29617}"/>
              </a:ext>
            </a:extLst>
          </p:cNvPr>
          <p:cNvSpPr>
            <a:spLocks noGrp="1"/>
          </p:cNvSpPr>
          <p:nvPr>
            <p:ph idx="1"/>
          </p:nvPr>
        </p:nvSpPr>
        <p:spPr/>
        <p:txBody>
          <a:bodyPr/>
          <a:lstStyle/>
          <a:p>
            <a:r>
              <a:rPr lang="fr-BE" b="1" dirty="0"/>
              <a:t>1. Quel est le patron de conception adapté pour ce problème ? Justifier</a:t>
            </a:r>
          </a:p>
          <a:p>
            <a:r>
              <a:rPr lang="fr-BE" dirty="0"/>
              <a:t>Le patron de conception adapté pour ce problème est le </a:t>
            </a:r>
            <a:r>
              <a:rPr lang="fr-BE" b="1" dirty="0"/>
              <a:t>patron Composite</a:t>
            </a:r>
            <a:r>
              <a:rPr lang="fr-BE" dirty="0"/>
              <a:t>.</a:t>
            </a:r>
          </a:p>
          <a:p>
            <a:r>
              <a:rPr lang="fr-BE" b="1" dirty="0"/>
              <a:t>Justification :</a:t>
            </a:r>
          </a:p>
          <a:p>
            <a:r>
              <a:rPr lang="fr-BE" dirty="0"/>
              <a:t>Le patron </a:t>
            </a:r>
            <a:r>
              <a:rPr lang="fr-BE" b="1" dirty="0"/>
              <a:t>Composite</a:t>
            </a:r>
            <a:r>
              <a:rPr lang="fr-BE" dirty="0"/>
              <a:t> est utilisé lorsqu'on veut traiter de manière uniforme des objets simples (feuilles) et des objets composés (composites) qui contiennent d'autres objets. Dans le cas d'un système de gestion de fichiers, vous avez des éléments simples comme des fichiers (par exemple, des fichiers TXT ou PDF) et des éléments composites comme des dossiers, qui peuvent contenir d'autres dossiers et fichiers.</a:t>
            </a:r>
          </a:p>
          <a:p>
            <a:endParaRPr lang="fr-BE" dirty="0"/>
          </a:p>
        </p:txBody>
      </p:sp>
    </p:spTree>
    <p:extLst>
      <p:ext uri="{BB962C8B-B14F-4D97-AF65-F5344CB8AC3E}">
        <p14:creationId xmlns:p14="http://schemas.microsoft.com/office/powerpoint/2010/main" val="2324010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DFF5A5-F668-4680-CADB-9B37086D86C0}"/>
              </a:ext>
            </a:extLst>
          </p:cNvPr>
          <p:cNvSpPr>
            <a:spLocks noGrp="1"/>
          </p:cNvSpPr>
          <p:nvPr>
            <p:ph type="title"/>
          </p:nvPr>
        </p:nvSpPr>
        <p:spPr/>
        <p:txBody>
          <a:bodyPr/>
          <a:lstStyle/>
          <a:p>
            <a:r>
              <a:rPr lang="fr-BE" dirty="0"/>
              <a:t>Suite exercice</a:t>
            </a:r>
          </a:p>
        </p:txBody>
      </p:sp>
      <p:sp>
        <p:nvSpPr>
          <p:cNvPr id="3" name="Espace réservé du contenu 2">
            <a:extLst>
              <a:ext uri="{FF2B5EF4-FFF2-40B4-BE49-F238E27FC236}">
                <a16:creationId xmlns:a16="http://schemas.microsoft.com/office/drawing/2014/main" id="{6A0347C1-799E-4716-A62A-9198AB4CB575}"/>
              </a:ext>
            </a:extLst>
          </p:cNvPr>
          <p:cNvSpPr>
            <a:spLocks noGrp="1"/>
          </p:cNvSpPr>
          <p:nvPr>
            <p:ph idx="1"/>
          </p:nvPr>
        </p:nvSpPr>
        <p:spPr/>
        <p:txBody>
          <a:bodyPr/>
          <a:lstStyle/>
          <a:p>
            <a:r>
              <a:rPr lang="fr-BE" dirty="0"/>
              <a:t>2. Donner sa structure générique et décrire les participants</a:t>
            </a:r>
          </a:p>
        </p:txBody>
      </p:sp>
      <p:pic>
        <p:nvPicPr>
          <p:cNvPr id="5" name="Image 4" descr="Une image contenant texte, capture d’écran, affichage, diagramme&#10;&#10;Description générée automatiquement">
            <a:extLst>
              <a:ext uri="{FF2B5EF4-FFF2-40B4-BE49-F238E27FC236}">
                <a16:creationId xmlns:a16="http://schemas.microsoft.com/office/drawing/2014/main" id="{E666078A-2FD0-4A96-D940-EE04FFFF3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035" y="2483318"/>
            <a:ext cx="9228361" cy="3145005"/>
          </a:xfrm>
          <a:prstGeom prst="rect">
            <a:avLst/>
          </a:prstGeom>
        </p:spPr>
      </p:pic>
    </p:spTree>
    <p:extLst>
      <p:ext uri="{BB962C8B-B14F-4D97-AF65-F5344CB8AC3E}">
        <p14:creationId xmlns:p14="http://schemas.microsoft.com/office/powerpoint/2010/main" val="4098678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E12776-48B8-EFB5-9D31-FB4D173F61EE}"/>
              </a:ext>
            </a:extLst>
          </p:cNvPr>
          <p:cNvSpPr>
            <a:spLocks noGrp="1"/>
          </p:cNvSpPr>
          <p:nvPr>
            <p:ph type="title"/>
          </p:nvPr>
        </p:nvSpPr>
        <p:spPr/>
        <p:txBody>
          <a:bodyPr/>
          <a:lstStyle/>
          <a:p>
            <a:r>
              <a:rPr lang="fr-BE" dirty="0"/>
              <a:t>Suite exercice</a:t>
            </a:r>
          </a:p>
        </p:txBody>
      </p:sp>
      <p:sp>
        <p:nvSpPr>
          <p:cNvPr id="3" name="Espace réservé du contenu 2">
            <a:extLst>
              <a:ext uri="{FF2B5EF4-FFF2-40B4-BE49-F238E27FC236}">
                <a16:creationId xmlns:a16="http://schemas.microsoft.com/office/drawing/2014/main" id="{94EC4C90-502C-349D-1C16-5EF81374C2D5}"/>
              </a:ext>
            </a:extLst>
          </p:cNvPr>
          <p:cNvSpPr>
            <a:spLocks noGrp="1"/>
          </p:cNvSpPr>
          <p:nvPr>
            <p:ph idx="1"/>
          </p:nvPr>
        </p:nvSpPr>
        <p:spPr/>
        <p:txBody>
          <a:bodyPr>
            <a:normAutofit fontScale="92500" lnSpcReduction="10000"/>
          </a:bodyPr>
          <a:lstStyle/>
          <a:p>
            <a:r>
              <a:rPr lang="fr-BE" dirty="0"/>
              <a:t>3. Proposer une modélisation du problème à l’aide de ce patron</a:t>
            </a:r>
          </a:p>
          <a:p>
            <a:pPr marL="0" indent="0">
              <a:buNone/>
            </a:pPr>
            <a:r>
              <a:rPr lang="fr-BE" dirty="0"/>
              <a:t>Voici la modélisation basée sur le patron </a:t>
            </a:r>
            <a:r>
              <a:rPr lang="fr-BE" b="1" dirty="0"/>
              <a:t>Composite</a:t>
            </a:r>
            <a:r>
              <a:rPr lang="fr-BE" dirty="0"/>
              <a:t> pour le système de gestion de fichiers : 1- élément component: </a:t>
            </a:r>
          </a:p>
          <a:p>
            <a:pPr marL="0" indent="0">
              <a:buNone/>
            </a:pPr>
            <a:r>
              <a:rPr lang="fr-BE" dirty="0"/>
              <a:t>Attribut nom, type</a:t>
            </a:r>
          </a:p>
          <a:p>
            <a:pPr marL="0" indent="0">
              <a:buNone/>
            </a:pPr>
            <a:r>
              <a:rPr lang="fr-BE" dirty="0" err="1"/>
              <a:t>Methode</a:t>
            </a:r>
            <a:r>
              <a:rPr lang="fr-BE" dirty="0"/>
              <a:t>: décrire(), ajouter(), supprimer(), obtenir()</a:t>
            </a:r>
          </a:p>
          <a:p>
            <a:pPr marL="0" indent="0">
              <a:buNone/>
            </a:pPr>
            <a:r>
              <a:rPr lang="fr-BE" dirty="0"/>
              <a:t>- fichier </a:t>
            </a:r>
            <a:r>
              <a:rPr lang="fr-BE" dirty="0" err="1"/>
              <a:t>Leaf</a:t>
            </a:r>
            <a:r>
              <a:rPr lang="fr-BE" dirty="0"/>
              <a:t>: représente un fichier(txt, </a:t>
            </a:r>
            <a:r>
              <a:rPr lang="fr-BE" dirty="0" err="1"/>
              <a:t>pdf</a:t>
            </a:r>
            <a:r>
              <a:rPr lang="fr-BE" dirty="0"/>
              <a:t>)</a:t>
            </a:r>
          </a:p>
          <a:p>
            <a:pPr marL="0" indent="0">
              <a:buNone/>
            </a:pPr>
            <a:r>
              <a:rPr lang="fr-BE" dirty="0"/>
              <a:t>- dossier: composite: représente un dossier qui peut contenir d’autre fichier ou sous dossier</a:t>
            </a:r>
          </a:p>
          <a:p>
            <a:pPr marL="0" indent="0">
              <a:buNone/>
            </a:pPr>
            <a:r>
              <a:rPr lang="fr-BE" dirty="0"/>
              <a:t>	</a:t>
            </a:r>
          </a:p>
        </p:txBody>
      </p:sp>
      <p:sp>
        <p:nvSpPr>
          <p:cNvPr id="7" name="Rectangle 4">
            <a:extLst>
              <a:ext uri="{FF2B5EF4-FFF2-40B4-BE49-F238E27FC236}">
                <a16:creationId xmlns:a16="http://schemas.microsoft.com/office/drawing/2014/main" id="{CD72D650-39C1-5AB6-A724-FDCD3991B60C}"/>
              </a:ext>
            </a:extLst>
          </p:cNvPr>
          <p:cNvSpPr>
            <a:spLocks noChangeArrowheads="1"/>
          </p:cNvSpPr>
          <p:nvPr/>
        </p:nvSpPr>
        <p:spPr bwMode="auto">
          <a:xfrm>
            <a:off x="0" y="120878"/>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4608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180A638-1A11-766C-4BD3-0C6D97A59351}"/>
              </a:ext>
            </a:extLst>
          </p:cNvPr>
          <p:cNvSpPr>
            <a:spLocks noGrp="1"/>
          </p:cNvSpPr>
          <p:nvPr>
            <p:ph idx="1"/>
          </p:nvPr>
        </p:nvSpPr>
        <p:spPr>
          <a:xfrm>
            <a:off x="1451579" y="1894114"/>
            <a:ext cx="9603275" cy="3572231"/>
          </a:xfrm>
        </p:spPr>
        <p:txBody>
          <a:bodyPr>
            <a:noAutofit/>
          </a:bodyPr>
          <a:lstStyle/>
          <a:p>
            <a:r>
              <a:rPr lang="fr-BE" sz="2800" dirty="0"/>
              <a:t>Un </a:t>
            </a:r>
            <a:r>
              <a:rPr lang="fr-BE" sz="2800" b="1" dirty="0"/>
              <a:t>patron de conception</a:t>
            </a:r>
            <a:r>
              <a:rPr lang="fr-BE" sz="2800" dirty="0"/>
              <a:t> (ou </a:t>
            </a:r>
            <a:r>
              <a:rPr lang="fr-BE" sz="2800" b="1" dirty="0"/>
              <a:t>design pattern</a:t>
            </a:r>
            <a:r>
              <a:rPr lang="fr-BE" sz="2800" dirty="0"/>
              <a:t> en anglais) est une solution réutilisable à un problème courant qui se pose lors de la conception de logiciels. Il s'agit d'un modèle ou d'une structure qui permet de résoudre un problème spécifique de manière efficace et éprouvée. Ces solutions sont issues de l'expérience collective des développeurs et sont donc bien établies et validées au fil du temps.</a:t>
            </a:r>
          </a:p>
        </p:txBody>
      </p:sp>
    </p:spTree>
    <p:extLst>
      <p:ext uri="{BB962C8B-B14F-4D97-AF65-F5344CB8AC3E}">
        <p14:creationId xmlns:p14="http://schemas.microsoft.com/office/powerpoint/2010/main" val="1209705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B23980-0C7F-2670-99B2-B300BCE7D213}"/>
              </a:ext>
            </a:extLst>
          </p:cNvPr>
          <p:cNvSpPr>
            <a:spLocks noGrp="1"/>
          </p:cNvSpPr>
          <p:nvPr>
            <p:ph type="title"/>
          </p:nvPr>
        </p:nvSpPr>
        <p:spPr/>
        <p:txBody>
          <a:bodyPr/>
          <a:lstStyle/>
          <a:p>
            <a:r>
              <a:rPr lang="fr-BE" dirty="0"/>
              <a:t>Suite exercice</a:t>
            </a:r>
          </a:p>
        </p:txBody>
      </p:sp>
      <p:sp>
        <p:nvSpPr>
          <p:cNvPr id="3" name="Espace réservé du contenu 2">
            <a:extLst>
              <a:ext uri="{FF2B5EF4-FFF2-40B4-BE49-F238E27FC236}">
                <a16:creationId xmlns:a16="http://schemas.microsoft.com/office/drawing/2014/main" id="{A2FADC84-94AF-1AFA-71A4-ABFE93D61DD9}"/>
              </a:ext>
            </a:extLst>
          </p:cNvPr>
          <p:cNvSpPr>
            <a:spLocks noGrp="1"/>
          </p:cNvSpPr>
          <p:nvPr>
            <p:ph idx="1"/>
          </p:nvPr>
        </p:nvSpPr>
        <p:spPr/>
        <p:txBody>
          <a:bodyPr>
            <a:normAutofit/>
          </a:bodyPr>
          <a:lstStyle/>
          <a:p>
            <a:r>
              <a:rPr lang="fr-BE" dirty="0"/>
              <a:t>4. Donner le code Java de votre conception</a:t>
            </a:r>
          </a:p>
          <a:p>
            <a:pPr marL="0" indent="0">
              <a:buNone/>
            </a:pPr>
            <a:endParaRPr lang="fr-BE" dirty="0"/>
          </a:p>
        </p:txBody>
      </p:sp>
    </p:spTree>
    <p:extLst>
      <p:ext uri="{BB962C8B-B14F-4D97-AF65-F5344CB8AC3E}">
        <p14:creationId xmlns:p14="http://schemas.microsoft.com/office/powerpoint/2010/main" val="1476277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2E44B3-5678-8106-7009-159B8E284C18}"/>
              </a:ext>
            </a:extLst>
          </p:cNvPr>
          <p:cNvSpPr>
            <a:spLocks noGrp="1"/>
          </p:cNvSpPr>
          <p:nvPr>
            <p:ph type="title"/>
          </p:nvPr>
        </p:nvSpPr>
        <p:spPr/>
        <p:txBody>
          <a:bodyPr/>
          <a:lstStyle/>
          <a:p>
            <a:r>
              <a:rPr lang="fr-BE" dirty="0"/>
              <a:t>Patron </a:t>
            </a:r>
            <a:r>
              <a:rPr lang="fr-BE" dirty="0" err="1"/>
              <a:t>adaptater</a:t>
            </a:r>
            <a:endParaRPr lang="fr-BE" dirty="0"/>
          </a:p>
        </p:txBody>
      </p:sp>
      <p:sp>
        <p:nvSpPr>
          <p:cNvPr id="3" name="Espace réservé du contenu 2">
            <a:extLst>
              <a:ext uri="{FF2B5EF4-FFF2-40B4-BE49-F238E27FC236}">
                <a16:creationId xmlns:a16="http://schemas.microsoft.com/office/drawing/2014/main" id="{A4EE4D76-7F12-0340-DB1E-9EE339F39541}"/>
              </a:ext>
            </a:extLst>
          </p:cNvPr>
          <p:cNvSpPr>
            <a:spLocks noGrp="1"/>
          </p:cNvSpPr>
          <p:nvPr>
            <p:ph idx="1"/>
          </p:nvPr>
        </p:nvSpPr>
        <p:spPr/>
        <p:txBody>
          <a:bodyPr/>
          <a:lstStyle/>
          <a:p>
            <a:r>
              <a:rPr lang="fr-BE" dirty="0"/>
              <a:t>Le </a:t>
            </a:r>
            <a:r>
              <a:rPr lang="fr-BE" b="1" dirty="0"/>
              <a:t>patron Adapter</a:t>
            </a:r>
            <a:r>
              <a:rPr lang="fr-BE" dirty="0"/>
              <a:t> (ou </a:t>
            </a:r>
            <a:r>
              <a:rPr lang="fr-BE" b="1" dirty="0"/>
              <a:t>Adapter Pattern</a:t>
            </a:r>
            <a:r>
              <a:rPr lang="fr-BE" dirty="0"/>
              <a:t>) est un </a:t>
            </a:r>
            <a:r>
              <a:rPr lang="fr-BE" b="1" dirty="0"/>
              <a:t>patron de conception structurel</a:t>
            </a:r>
            <a:r>
              <a:rPr lang="fr-BE" dirty="0"/>
              <a:t> utilisé en programmation pour permettre à deux interfaces incompatibles de travailler ensemble. Il agit comme un </a:t>
            </a:r>
            <a:r>
              <a:rPr lang="fr-BE" b="1" dirty="0"/>
              <a:t>convertisseur</a:t>
            </a:r>
            <a:r>
              <a:rPr lang="fr-BE" dirty="0"/>
              <a:t> ou un </a:t>
            </a:r>
            <a:r>
              <a:rPr lang="fr-BE" b="1" dirty="0"/>
              <a:t>adaptateur</a:t>
            </a:r>
            <a:r>
              <a:rPr lang="fr-BE" dirty="0"/>
              <a:t> entre deux systèmes, en masquant leurs différences d'implémentation.</a:t>
            </a:r>
          </a:p>
        </p:txBody>
      </p:sp>
    </p:spTree>
    <p:extLst>
      <p:ext uri="{BB962C8B-B14F-4D97-AF65-F5344CB8AC3E}">
        <p14:creationId xmlns:p14="http://schemas.microsoft.com/office/powerpoint/2010/main" val="3209636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23E071-A803-EF40-7E1F-0EC5ACE737EC}"/>
              </a:ext>
            </a:extLst>
          </p:cNvPr>
          <p:cNvSpPr>
            <a:spLocks noGrp="1"/>
          </p:cNvSpPr>
          <p:nvPr>
            <p:ph type="title"/>
          </p:nvPr>
        </p:nvSpPr>
        <p:spPr/>
        <p:txBody>
          <a:bodyPr/>
          <a:lstStyle/>
          <a:p>
            <a:r>
              <a:rPr lang="fr-BE" dirty="0"/>
              <a:t>Structure </a:t>
            </a:r>
            <a:r>
              <a:rPr lang="fr-BE" dirty="0" err="1"/>
              <a:t>generique</a:t>
            </a:r>
            <a:r>
              <a:rPr lang="fr-BE" dirty="0"/>
              <a:t> adaptateur</a:t>
            </a:r>
          </a:p>
        </p:txBody>
      </p:sp>
      <p:pic>
        <p:nvPicPr>
          <p:cNvPr id="5" name="Espace réservé du contenu 4" descr="Une image contenant texte, capture d’écran, logiciel, affichage&#10;&#10;Description générée automatiquement">
            <a:extLst>
              <a:ext uri="{FF2B5EF4-FFF2-40B4-BE49-F238E27FC236}">
                <a16:creationId xmlns:a16="http://schemas.microsoft.com/office/drawing/2014/main" id="{358F6D53-7114-9160-FA9D-CFA94694EC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1100" y="2016125"/>
            <a:ext cx="7378700" cy="3449638"/>
          </a:xfrm>
        </p:spPr>
      </p:pic>
    </p:spTree>
    <p:extLst>
      <p:ext uri="{BB962C8B-B14F-4D97-AF65-F5344CB8AC3E}">
        <p14:creationId xmlns:p14="http://schemas.microsoft.com/office/powerpoint/2010/main" val="1321494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F0492D-57A9-3329-FDCE-4F4565EED8E9}"/>
              </a:ext>
            </a:extLst>
          </p:cNvPr>
          <p:cNvSpPr>
            <a:spLocks noGrp="1"/>
          </p:cNvSpPr>
          <p:nvPr>
            <p:ph type="title"/>
          </p:nvPr>
        </p:nvSpPr>
        <p:spPr/>
        <p:txBody>
          <a:bodyPr/>
          <a:lstStyle/>
          <a:p>
            <a:r>
              <a:rPr lang="fr-BE" dirty="0"/>
              <a:t>Adapter exemple 2</a:t>
            </a:r>
          </a:p>
        </p:txBody>
      </p:sp>
      <p:pic>
        <p:nvPicPr>
          <p:cNvPr id="5" name="Espace réservé du contenu 4" descr="Une image contenant texte, capture d’écran, affichage, logiciel&#10;&#10;Description générée automatiquement">
            <a:extLst>
              <a:ext uri="{FF2B5EF4-FFF2-40B4-BE49-F238E27FC236}">
                <a16:creationId xmlns:a16="http://schemas.microsoft.com/office/drawing/2014/main" id="{F5740BE7-82EA-E213-C857-226897D05A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7568" y="1901825"/>
            <a:ext cx="6998582" cy="3449638"/>
          </a:xfrm>
        </p:spPr>
      </p:pic>
    </p:spTree>
    <p:extLst>
      <p:ext uri="{BB962C8B-B14F-4D97-AF65-F5344CB8AC3E}">
        <p14:creationId xmlns:p14="http://schemas.microsoft.com/office/powerpoint/2010/main" val="2077255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8B7AD1-662D-1250-B5DF-F731E1901BC2}"/>
              </a:ext>
            </a:extLst>
          </p:cNvPr>
          <p:cNvSpPr>
            <a:spLocks noGrp="1"/>
          </p:cNvSpPr>
          <p:nvPr>
            <p:ph type="title"/>
          </p:nvPr>
        </p:nvSpPr>
        <p:spPr>
          <a:xfrm>
            <a:off x="1451579" y="867037"/>
            <a:ext cx="9603275" cy="1049235"/>
          </a:xfrm>
        </p:spPr>
        <p:txBody>
          <a:bodyPr/>
          <a:lstStyle/>
          <a:p>
            <a:r>
              <a:rPr lang="fr-BE" dirty="0"/>
              <a:t>suite</a:t>
            </a:r>
          </a:p>
        </p:txBody>
      </p:sp>
      <p:sp>
        <p:nvSpPr>
          <p:cNvPr id="3" name="Espace réservé du contenu 2">
            <a:extLst>
              <a:ext uri="{FF2B5EF4-FFF2-40B4-BE49-F238E27FC236}">
                <a16:creationId xmlns:a16="http://schemas.microsoft.com/office/drawing/2014/main" id="{04C2EBD1-381D-7DA9-C0A4-D49AD0298A6B}"/>
              </a:ext>
            </a:extLst>
          </p:cNvPr>
          <p:cNvSpPr>
            <a:spLocks noGrp="1"/>
          </p:cNvSpPr>
          <p:nvPr>
            <p:ph idx="1"/>
          </p:nvPr>
        </p:nvSpPr>
        <p:spPr>
          <a:xfrm>
            <a:off x="1377950" y="1916272"/>
            <a:ext cx="8940304" cy="3450613"/>
          </a:xfrm>
        </p:spPr>
        <p:txBody>
          <a:bodyPr/>
          <a:lstStyle/>
          <a:p>
            <a:r>
              <a:rPr lang="fr-BE" dirty="0"/>
              <a:t>Ajouter une classe à l’exemple 2 qui manipule les trapèzes : définir les paramètres du trapèze, calculer son périmètre et son aire.</a:t>
            </a:r>
          </a:p>
          <a:p>
            <a:pPr marL="0" indent="0">
              <a:buNone/>
            </a:pPr>
            <a:endParaRPr lang="fr-BE" dirty="0"/>
          </a:p>
        </p:txBody>
      </p:sp>
      <p:pic>
        <p:nvPicPr>
          <p:cNvPr id="5" name="Image 4">
            <a:extLst>
              <a:ext uri="{FF2B5EF4-FFF2-40B4-BE49-F238E27FC236}">
                <a16:creationId xmlns:a16="http://schemas.microsoft.com/office/drawing/2014/main" id="{1DBBC775-68FB-8023-4FBA-7A6659E2E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9637" y="2759686"/>
            <a:ext cx="7232726" cy="3450613"/>
          </a:xfrm>
          <a:prstGeom prst="rect">
            <a:avLst/>
          </a:prstGeom>
        </p:spPr>
      </p:pic>
    </p:spTree>
    <p:extLst>
      <p:ext uri="{BB962C8B-B14F-4D97-AF65-F5344CB8AC3E}">
        <p14:creationId xmlns:p14="http://schemas.microsoft.com/office/powerpoint/2010/main" val="3122524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E3563-26C4-2797-527B-A5A4E8485C35}"/>
              </a:ext>
            </a:extLst>
          </p:cNvPr>
          <p:cNvSpPr>
            <a:spLocks noGrp="1"/>
          </p:cNvSpPr>
          <p:nvPr>
            <p:ph type="title"/>
          </p:nvPr>
        </p:nvSpPr>
        <p:spPr/>
        <p:txBody>
          <a:bodyPr>
            <a:normAutofit/>
          </a:bodyPr>
          <a:lstStyle/>
          <a:p>
            <a:r>
              <a:rPr lang="fr-BE" sz="2000" dirty="0"/>
              <a:t>Abstract </a:t>
            </a:r>
            <a:r>
              <a:rPr lang="fr-BE" sz="2000" dirty="0" err="1"/>
              <a:t>factory</a:t>
            </a:r>
            <a:endParaRPr lang="fr-BE" sz="2000" dirty="0"/>
          </a:p>
        </p:txBody>
      </p:sp>
      <p:sp>
        <p:nvSpPr>
          <p:cNvPr id="3" name="Espace réservé du contenu 2">
            <a:extLst>
              <a:ext uri="{FF2B5EF4-FFF2-40B4-BE49-F238E27FC236}">
                <a16:creationId xmlns:a16="http://schemas.microsoft.com/office/drawing/2014/main" id="{B6DF62B2-FD4B-B0DC-3C8C-6CF1E3078122}"/>
              </a:ext>
            </a:extLst>
          </p:cNvPr>
          <p:cNvSpPr>
            <a:spLocks noGrp="1"/>
          </p:cNvSpPr>
          <p:nvPr>
            <p:ph idx="1"/>
          </p:nvPr>
        </p:nvSpPr>
        <p:spPr/>
        <p:txBody>
          <a:bodyPr/>
          <a:lstStyle/>
          <a:p>
            <a:r>
              <a:rPr lang="fr-BE" dirty="0"/>
              <a:t>Le </a:t>
            </a:r>
            <a:r>
              <a:rPr lang="fr-BE" b="1" dirty="0"/>
              <a:t>patron de conception Abstract </a:t>
            </a:r>
            <a:r>
              <a:rPr lang="fr-BE" b="1" dirty="0" err="1"/>
              <a:t>Factory</a:t>
            </a:r>
            <a:r>
              <a:rPr lang="fr-BE" dirty="0"/>
              <a:t> (ou </a:t>
            </a:r>
            <a:r>
              <a:rPr lang="fr-BE" b="1" dirty="0"/>
              <a:t>usine abstraite</a:t>
            </a:r>
            <a:r>
              <a:rPr lang="fr-BE" dirty="0"/>
              <a:t> en français) est un patron de création qui fournit une interface pour créer des familles d'objets liés sans spécifier leurs classes concrètes. En d'autres termes, il permet de créer des objets sans avoir à connaître les classes spécifiques de ces objets, tout en garantissant que les objets créés sont compatibles entre eux, car ils appartiennent à la même famille ou au même ensemble d'objets.</a:t>
            </a:r>
          </a:p>
        </p:txBody>
      </p:sp>
    </p:spTree>
    <p:extLst>
      <p:ext uri="{BB962C8B-B14F-4D97-AF65-F5344CB8AC3E}">
        <p14:creationId xmlns:p14="http://schemas.microsoft.com/office/powerpoint/2010/main" val="750269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1FC36-0DC5-B996-1172-FA1281DD0DF1}"/>
              </a:ext>
            </a:extLst>
          </p:cNvPr>
          <p:cNvSpPr>
            <a:spLocks noGrp="1"/>
          </p:cNvSpPr>
          <p:nvPr>
            <p:ph type="title"/>
          </p:nvPr>
        </p:nvSpPr>
        <p:spPr/>
        <p:txBody>
          <a:bodyPr/>
          <a:lstStyle/>
          <a:p>
            <a:r>
              <a:rPr lang="fr-BE" dirty="0" err="1"/>
              <a:t>Presentation</a:t>
            </a:r>
            <a:r>
              <a:rPr lang="fr-BE" dirty="0"/>
              <a:t> </a:t>
            </a:r>
            <a:r>
              <a:rPr lang="fr-BE" dirty="0" err="1"/>
              <a:t>factory</a:t>
            </a:r>
            <a:r>
              <a:rPr lang="fr-BE" dirty="0"/>
              <a:t> abstract</a:t>
            </a:r>
          </a:p>
        </p:txBody>
      </p:sp>
      <p:pic>
        <p:nvPicPr>
          <p:cNvPr id="5" name="Espace réservé du contenu 4" descr="Une image contenant texte, capture d’écran, affichage, logiciel&#10;&#10;Description générée automatiquement">
            <a:extLst>
              <a:ext uri="{FF2B5EF4-FFF2-40B4-BE49-F238E27FC236}">
                <a16:creationId xmlns:a16="http://schemas.microsoft.com/office/drawing/2014/main" id="{BBFB06B8-8C7D-D0EB-28E7-55CF24EE07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1770926"/>
            <a:ext cx="9775864" cy="4456253"/>
          </a:xfrm>
        </p:spPr>
      </p:pic>
    </p:spTree>
    <p:extLst>
      <p:ext uri="{BB962C8B-B14F-4D97-AF65-F5344CB8AC3E}">
        <p14:creationId xmlns:p14="http://schemas.microsoft.com/office/powerpoint/2010/main" val="172955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4B0EDF-3C9F-F059-9B6D-AA6FD8AA2801}"/>
              </a:ext>
            </a:extLst>
          </p:cNvPr>
          <p:cNvSpPr>
            <a:spLocks noGrp="1"/>
          </p:cNvSpPr>
          <p:nvPr>
            <p:ph type="title"/>
          </p:nvPr>
        </p:nvSpPr>
        <p:spPr/>
        <p:txBody>
          <a:bodyPr/>
          <a:lstStyle/>
          <a:p>
            <a:r>
              <a:rPr lang="fr-BE" dirty="0"/>
              <a:t>Cas pratique abstract </a:t>
            </a:r>
            <a:r>
              <a:rPr lang="fr-BE" dirty="0" err="1"/>
              <a:t>factory</a:t>
            </a:r>
            <a:endParaRPr lang="fr-BE" dirty="0"/>
          </a:p>
        </p:txBody>
      </p:sp>
      <p:pic>
        <p:nvPicPr>
          <p:cNvPr id="5" name="Espace réservé du contenu 4" descr="Une image contenant texte, capture d’écran, affichage, diagramme&#10;&#10;Description générée automatiquement">
            <a:extLst>
              <a:ext uri="{FF2B5EF4-FFF2-40B4-BE49-F238E27FC236}">
                <a16:creationId xmlns:a16="http://schemas.microsoft.com/office/drawing/2014/main" id="{3C338AE4-B94B-355C-FF10-2F9FDFA250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1535502"/>
            <a:ext cx="9331439" cy="4641011"/>
          </a:xfrm>
        </p:spPr>
      </p:pic>
    </p:spTree>
    <p:extLst>
      <p:ext uri="{BB962C8B-B14F-4D97-AF65-F5344CB8AC3E}">
        <p14:creationId xmlns:p14="http://schemas.microsoft.com/office/powerpoint/2010/main" val="1831546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775B93-26D4-A89D-307A-355E0AE2B7EC}"/>
              </a:ext>
            </a:extLst>
          </p:cNvPr>
          <p:cNvSpPr>
            <a:spLocks noGrp="1"/>
          </p:cNvSpPr>
          <p:nvPr>
            <p:ph type="title"/>
          </p:nvPr>
        </p:nvSpPr>
        <p:spPr/>
        <p:txBody>
          <a:bodyPr/>
          <a:lstStyle/>
          <a:p>
            <a:r>
              <a:rPr lang="fr-BE" dirty="0"/>
              <a:t>Patron singleton</a:t>
            </a:r>
          </a:p>
        </p:txBody>
      </p:sp>
      <p:sp>
        <p:nvSpPr>
          <p:cNvPr id="3" name="Espace réservé du contenu 2">
            <a:extLst>
              <a:ext uri="{FF2B5EF4-FFF2-40B4-BE49-F238E27FC236}">
                <a16:creationId xmlns:a16="http://schemas.microsoft.com/office/drawing/2014/main" id="{D39E186F-F317-C903-6984-503C62A12B97}"/>
              </a:ext>
            </a:extLst>
          </p:cNvPr>
          <p:cNvSpPr>
            <a:spLocks noGrp="1"/>
          </p:cNvSpPr>
          <p:nvPr>
            <p:ph idx="1"/>
          </p:nvPr>
        </p:nvSpPr>
        <p:spPr/>
        <p:txBody>
          <a:bodyPr/>
          <a:lstStyle/>
          <a:p>
            <a:r>
              <a:rPr lang="fr-BE" dirty="0"/>
              <a:t>Le </a:t>
            </a:r>
            <a:r>
              <a:rPr lang="fr-BE" b="1" dirty="0"/>
              <a:t>patron de conception Singleton</a:t>
            </a:r>
            <a:r>
              <a:rPr lang="fr-BE" dirty="0"/>
              <a:t> (ou </a:t>
            </a:r>
            <a:r>
              <a:rPr lang="fr-BE" b="1" dirty="0"/>
              <a:t>design pattern Singleton</a:t>
            </a:r>
            <a:r>
              <a:rPr lang="fr-BE" dirty="0"/>
              <a:t> en anglais) est un modèle de conception structurel utilisé en programmation orientée objet. Il permet de garantir qu'une classe n'ait qu'une seule instance tout en offrant un point d'accès global à cette instance.</a:t>
            </a:r>
          </a:p>
        </p:txBody>
      </p:sp>
    </p:spTree>
    <p:extLst>
      <p:ext uri="{BB962C8B-B14F-4D97-AF65-F5344CB8AC3E}">
        <p14:creationId xmlns:p14="http://schemas.microsoft.com/office/powerpoint/2010/main" val="2549973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5896F0-1495-05C7-5F18-1EE0BEE7CF99}"/>
              </a:ext>
            </a:extLst>
          </p:cNvPr>
          <p:cNvSpPr>
            <a:spLocks noGrp="1"/>
          </p:cNvSpPr>
          <p:nvPr>
            <p:ph type="title"/>
          </p:nvPr>
        </p:nvSpPr>
        <p:spPr/>
        <p:txBody>
          <a:bodyPr/>
          <a:lstStyle/>
          <a:p>
            <a:r>
              <a:rPr lang="fr-BE" dirty="0" err="1"/>
              <a:t>Presentation</a:t>
            </a:r>
            <a:r>
              <a:rPr lang="fr-BE" dirty="0"/>
              <a:t> patron de singleton</a:t>
            </a:r>
          </a:p>
        </p:txBody>
      </p:sp>
      <p:pic>
        <p:nvPicPr>
          <p:cNvPr id="5" name="Espace réservé du contenu 4" descr="Une image contenant texte, capture d’écran, logiciel, affichage&#10;&#10;Description générée automatiquement">
            <a:extLst>
              <a:ext uri="{FF2B5EF4-FFF2-40B4-BE49-F238E27FC236}">
                <a16:creationId xmlns:a16="http://schemas.microsoft.com/office/drawing/2014/main" id="{330DC944-7B87-D5B5-5C1E-88AEF7FD50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1446836"/>
            <a:ext cx="9603275" cy="4745620"/>
          </a:xfrm>
        </p:spPr>
      </p:pic>
    </p:spTree>
    <p:extLst>
      <p:ext uri="{BB962C8B-B14F-4D97-AF65-F5344CB8AC3E}">
        <p14:creationId xmlns:p14="http://schemas.microsoft.com/office/powerpoint/2010/main" val="1100283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D2C1B1-8878-94EC-8DC4-7512EDFAC4B2}"/>
              </a:ext>
            </a:extLst>
          </p:cNvPr>
          <p:cNvSpPr>
            <a:spLocks noGrp="1"/>
          </p:cNvSpPr>
          <p:nvPr>
            <p:ph type="title"/>
          </p:nvPr>
        </p:nvSpPr>
        <p:spPr/>
        <p:txBody>
          <a:bodyPr/>
          <a:lstStyle/>
          <a:p>
            <a:r>
              <a:rPr lang="fr-BE" dirty="0"/>
              <a:t>Cas pratique structure </a:t>
            </a:r>
            <a:r>
              <a:rPr lang="fr-BE" dirty="0" err="1"/>
              <a:t>generique</a:t>
            </a:r>
            <a:r>
              <a:rPr lang="fr-BE" dirty="0"/>
              <a:t> du singleton notes </a:t>
            </a:r>
            <a:r>
              <a:rPr lang="fr-BE" dirty="0" err="1"/>
              <a:t>etudiants</a:t>
            </a:r>
            <a:endParaRPr lang="fr-BE" dirty="0"/>
          </a:p>
        </p:txBody>
      </p:sp>
      <p:pic>
        <p:nvPicPr>
          <p:cNvPr id="9" name="Espace réservé du contenu 8" descr="Une image contenant texte, capture d’écran, logiciel, affichage&#10;&#10;Description générée automatiquement">
            <a:extLst>
              <a:ext uri="{FF2B5EF4-FFF2-40B4-BE49-F238E27FC236}">
                <a16:creationId xmlns:a16="http://schemas.microsoft.com/office/drawing/2014/main" id="{EB404442-D2C2-7913-6A25-359095DD86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8703" y="2016125"/>
            <a:ext cx="7045693" cy="3449638"/>
          </a:xfrm>
        </p:spPr>
      </p:pic>
    </p:spTree>
    <p:extLst>
      <p:ext uri="{BB962C8B-B14F-4D97-AF65-F5344CB8AC3E}">
        <p14:creationId xmlns:p14="http://schemas.microsoft.com/office/powerpoint/2010/main" val="3556450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19D531-7390-10A1-5D29-1600A6DEC58C}"/>
              </a:ext>
            </a:extLst>
          </p:cNvPr>
          <p:cNvSpPr>
            <a:spLocks noGrp="1"/>
          </p:cNvSpPr>
          <p:nvPr>
            <p:ph type="title"/>
          </p:nvPr>
        </p:nvSpPr>
        <p:spPr/>
        <p:txBody>
          <a:bodyPr/>
          <a:lstStyle/>
          <a:p>
            <a:r>
              <a:rPr lang="fr-BE" dirty="0"/>
              <a:t>Patron </a:t>
            </a:r>
            <a:r>
              <a:rPr lang="fr-BE" dirty="0" err="1"/>
              <a:t>builder</a:t>
            </a:r>
            <a:endParaRPr lang="fr-BE" dirty="0"/>
          </a:p>
        </p:txBody>
      </p:sp>
      <p:sp>
        <p:nvSpPr>
          <p:cNvPr id="3" name="Espace réservé du contenu 2">
            <a:extLst>
              <a:ext uri="{FF2B5EF4-FFF2-40B4-BE49-F238E27FC236}">
                <a16:creationId xmlns:a16="http://schemas.microsoft.com/office/drawing/2014/main" id="{78611185-9AA0-3062-685B-CF776233A7A1}"/>
              </a:ext>
            </a:extLst>
          </p:cNvPr>
          <p:cNvSpPr>
            <a:spLocks noGrp="1"/>
          </p:cNvSpPr>
          <p:nvPr>
            <p:ph idx="1"/>
          </p:nvPr>
        </p:nvSpPr>
        <p:spPr/>
        <p:txBody>
          <a:bodyPr/>
          <a:lstStyle/>
          <a:p>
            <a:r>
              <a:rPr lang="fr-BE" dirty="0"/>
              <a:t>Le </a:t>
            </a:r>
            <a:r>
              <a:rPr lang="fr-BE" b="1" dirty="0"/>
              <a:t>patron de conception Builder</a:t>
            </a:r>
            <a:r>
              <a:rPr lang="fr-BE" dirty="0"/>
              <a:t> (ou </a:t>
            </a:r>
            <a:r>
              <a:rPr lang="fr-BE" b="1" dirty="0"/>
              <a:t>Builder Design Pattern</a:t>
            </a:r>
            <a:r>
              <a:rPr lang="fr-BE" dirty="0"/>
              <a:t>) est un </a:t>
            </a:r>
            <a:r>
              <a:rPr lang="fr-BE" b="1" dirty="0"/>
              <a:t>patron de création</a:t>
            </a:r>
            <a:r>
              <a:rPr lang="fr-BE" dirty="0"/>
              <a:t> utilisé en programmation orientée objet. Il permet de construire des objets complexes en séparant la construction d'un objet de sa représentation, de manière à ce que le même processus de construction puisse créer différentes représentations de l'objet.</a:t>
            </a:r>
          </a:p>
        </p:txBody>
      </p:sp>
    </p:spTree>
    <p:extLst>
      <p:ext uri="{BB962C8B-B14F-4D97-AF65-F5344CB8AC3E}">
        <p14:creationId xmlns:p14="http://schemas.microsoft.com/office/powerpoint/2010/main" val="461751065"/>
      </p:ext>
    </p:extLst>
  </p:cSld>
  <p:clrMapOvr>
    <a:masterClrMapping/>
  </p:clrMapOvr>
</p:sld>
</file>

<file path=ppt/theme/theme1.xml><?xml version="1.0" encoding="utf-8"?>
<a:theme xmlns:a="http://schemas.openxmlformats.org/drawingml/2006/main" name="Galerie">
  <a:themeElements>
    <a:clrScheme name="Galerie">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ie">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
  <TotalTime>2366</TotalTime>
  <Words>829</Words>
  <Application>Microsoft Office PowerPoint</Application>
  <PresentationFormat>Grand écran</PresentationFormat>
  <Paragraphs>54</Paragraphs>
  <Slides>24</Slides>
  <Notes>0</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24</vt:i4>
      </vt:variant>
    </vt:vector>
  </HeadingPairs>
  <TitlesOfParts>
    <vt:vector size="27" baseType="lpstr">
      <vt:lpstr>Arial</vt:lpstr>
      <vt:lpstr>Gill Sans MT</vt:lpstr>
      <vt:lpstr>Galerie</vt:lpstr>
      <vt:lpstr>PATRON DE CONCEPTION</vt:lpstr>
      <vt:lpstr>Présentation PowerPoint</vt:lpstr>
      <vt:lpstr>Abstract factory</vt:lpstr>
      <vt:lpstr>Presentation factory abstract</vt:lpstr>
      <vt:lpstr>Cas pratique abstract factory</vt:lpstr>
      <vt:lpstr>Patron singleton</vt:lpstr>
      <vt:lpstr>Presentation patron de singleton</vt:lpstr>
      <vt:lpstr>Cas pratique structure generique du singleton notes etudiants</vt:lpstr>
      <vt:lpstr>Patron builder</vt:lpstr>
      <vt:lpstr>Presentation du patron builder</vt:lpstr>
      <vt:lpstr>Patron builder d’une cuisson</vt:lpstr>
      <vt:lpstr>Patron composite</vt:lpstr>
      <vt:lpstr>Patron composite structure generique</vt:lpstr>
      <vt:lpstr>Patron composite exercice</vt:lpstr>
      <vt:lpstr>Structure composite de l’exercice</vt:lpstr>
      <vt:lpstr>Exercice question</vt:lpstr>
      <vt:lpstr>Réponse a l’exercice</vt:lpstr>
      <vt:lpstr>Suite exercice</vt:lpstr>
      <vt:lpstr>Suite exercice</vt:lpstr>
      <vt:lpstr>Suite exercice</vt:lpstr>
      <vt:lpstr>Patron adaptater</vt:lpstr>
      <vt:lpstr>Structure generique adaptateur</vt:lpstr>
      <vt:lpstr>Adapter exemple 2</vt:lpstr>
      <vt:lpstr>suite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boris</dc:creator>
  <cp:lastModifiedBy>boris</cp:lastModifiedBy>
  <cp:revision>18</cp:revision>
  <dcterms:created xsi:type="dcterms:W3CDTF">2024-11-27T07:41:21Z</dcterms:created>
  <dcterms:modified xsi:type="dcterms:W3CDTF">2024-11-29T15:52:33Z</dcterms:modified>
</cp:coreProperties>
</file>